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8" r:id="rId3"/>
    <p:sldId id="327" r:id="rId4"/>
    <p:sldId id="310" r:id="rId5"/>
    <p:sldId id="359" r:id="rId6"/>
    <p:sldId id="361" r:id="rId7"/>
    <p:sldId id="350" r:id="rId8"/>
    <p:sldId id="342" r:id="rId9"/>
    <p:sldId id="343" r:id="rId10"/>
    <p:sldId id="344" r:id="rId11"/>
    <p:sldId id="360" r:id="rId12"/>
    <p:sldId id="346" r:id="rId13"/>
    <p:sldId id="34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3928" autoAdjust="0"/>
  </p:normalViewPr>
  <p:slideViewPr>
    <p:cSldViewPr>
      <p:cViewPr>
        <p:scale>
          <a:sx n="78" d="100"/>
          <a:sy n="78" d="100"/>
        </p:scale>
        <p:origin x="-91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 advTm="7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2E7C78-929B-4155-8D86-644E5AD696A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7000">
    <p:cover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infourok.ru/go.html?href=http://www.stranamam.ru/post/11149675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73616" cy="93610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             </a:t>
            </a:r>
            <a:r>
              <a:rPr lang="ru-RU" b="1" i="1" dirty="0" smtClean="0">
                <a:solidFill>
                  <a:schemeClr val="tx1"/>
                </a:solidFill>
              </a:rPr>
              <a:t>Презентация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4725144"/>
            <a:ext cx="8568952" cy="2016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altLang="ru-RU" i="1" dirty="0" smtClean="0">
                <a:solidFill>
                  <a:srgbClr val="0000FF"/>
                </a:solidFill>
              </a:rPr>
              <a:t>                                             </a:t>
            </a:r>
            <a:r>
              <a:rPr lang="ru-RU" altLang="ru-RU" sz="3800" i="1" dirty="0" smtClean="0">
                <a:solidFill>
                  <a:srgbClr val="0000FF"/>
                </a:solidFill>
              </a:rPr>
              <a:t>                             </a:t>
            </a:r>
            <a:r>
              <a:rPr lang="ru-RU" altLang="ru-RU" sz="7200" b="1" dirty="0" smtClean="0">
                <a:solidFill>
                  <a:schemeClr val="tx1"/>
                </a:solidFill>
              </a:rPr>
              <a:t>Тема: «Танцующие краски»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                              старший </a:t>
            </a:r>
            <a:r>
              <a:rPr lang="ru-RU" sz="7200" dirty="0">
                <a:solidFill>
                  <a:schemeClr val="tx1"/>
                </a:solidFill>
              </a:rPr>
              <a:t>дошкольный возраст</a:t>
            </a:r>
            <a:endParaRPr lang="ru-RU" altLang="ru-RU" sz="7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ru-RU" sz="7200" i="1" dirty="0" smtClean="0">
                <a:solidFill>
                  <a:schemeClr val="tx1"/>
                </a:solidFill>
              </a:rPr>
              <a:t>        </a:t>
            </a:r>
            <a:r>
              <a:rPr lang="ru-RU" altLang="ru-RU" sz="7200" dirty="0" smtClean="0">
                <a:solidFill>
                  <a:schemeClr val="tx1"/>
                </a:solidFill>
              </a:rPr>
              <a:t>(</a:t>
            </a:r>
            <a:r>
              <a:rPr lang="ru-RU" sz="7200" dirty="0" smtClean="0">
                <a:solidFill>
                  <a:schemeClr val="tx1"/>
                </a:solidFill>
              </a:rPr>
              <a:t>опыт </a:t>
            </a:r>
            <a:r>
              <a:rPr lang="ru-RU" sz="7200" dirty="0">
                <a:solidFill>
                  <a:schemeClr val="tx1"/>
                </a:solidFill>
              </a:rPr>
              <a:t>с молоком, </a:t>
            </a:r>
            <a:r>
              <a:rPr lang="ru-RU" sz="7200" dirty="0" smtClean="0">
                <a:solidFill>
                  <a:schemeClr val="tx1"/>
                </a:solidFill>
              </a:rPr>
              <a:t>моющим </a:t>
            </a:r>
            <a:r>
              <a:rPr lang="ru-RU" sz="7200" dirty="0">
                <a:solidFill>
                  <a:schemeClr val="tx1"/>
                </a:solidFill>
              </a:rPr>
              <a:t>средством, пищевыми </a:t>
            </a:r>
            <a:r>
              <a:rPr lang="ru-RU" sz="7200" dirty="0" smtClean="0">
                <a:solidFill>
                  <a:schemeClr val="tx1"/>
                </a:solidFill>
              </a:rPr>
              <a:t> красителями</a:t>
            </a:r>
            <a:r>
              <a:rPr lang="ru-RU" sz="7200" dirty="0">
                <a:solidFill>
                  <a:schemeClr val="tx1"/>
                </a:solidFill>
              </a:rPr>
              <a:t>) </a:t>
            </a:r>
            <a:endParaRPr lang="ru-RU" altLang="ru-RU" sz="7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ru-RU" sz="7200" i="1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altLang="ru-RU" sz="7200" i="1" dirty="0">
                <a:solidFill>
                  <a:schemeClr val="tx1"/>
                </a:solidFill>
              </a:rPr>
              <a:t>МКДОУ детский сад №2 г. Острогожск</a:t>
            </a:r>
          </a:p>
          <a:p>
            <a:pPr marL="0" indent="0">
              <a:buNone/>
            </a:pPr>
            <a:r>
              <a:rPr lang="ru-RU" altLang="ru-RU" sz="7200" i="1" dirty="0">
                <a:solidFill>
                  <a:schemeClr val="tx1"/>
                </a:solidFill>
              </a:rPr>
              <a:t>                                         </a:t>
            </a:r>
            <a:r>
              <a:rPr lang="ru-RU" altLang="ru-RU" sz="7200" i="1" dirty="0" smtClean="0">
                <a:solidFill>
                  <a:schemeClr val="tx1"/>
                </a:solidFill>
              </a:rPr>
              <a:t> Подготовил воспитатель: </a:t>
            </a:r>
            <a:r>
              <a:rPr lang="ru-RU" altLang="ru-RU" sz="7200" i="1" dirty="0">
                <a:solidFill>
                  <a:schemeClr val="tx1"/>
                </a:solidFill>
              </a:rPr>
              <a:t>Воробьева Л.А.</a:t>
            </a:r>
            <a:r>
              <a:rPr lang="ru-RU" altLang="ru-RU" sz="7200" i="1" dirty="0" smtClean="0">
                <a:solidFill>
                  <a:schemeClr val="tx1"/>
                </a:solidFill>
              </a:rPr>
              <a:t> </a:t>
            </a:r>
            <a:endParaRPr lang="ru-RU" altLang="ru-RU" sz="7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ru-RU" sz="800" i="1" dirty="0">
                <a:solidFill>
                  <a:schemeClr val="tx1"/>
                </a:solidFill>
              </a:rPr>
              <a:t>   </a:t>
            </a:r>
            <a:endParaRPr lang="ru-RU" altLang="ru-RU" sz="7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altLang="ru-RU" sz="7200" i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980728"/>
            <a:ext cx="520741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1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4.Что</a:t>
            </a:r>
            <a:r>
              <a:rPr lang="ru-RU" b="1" dirty="0" smtClean="0"/>
              <a:t> </a:t>
            </a:r>
            <a:r>
              <a:rPr lang="ru-RU" dirty="0"/>
              <a:t>же происходит?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чудо! Молоко начинает двигаться, а цвета — перемешиваться! </a:t>
            </a:r>
            <a:r>
              <a:rPr lang="ru-RU" dirty="0" smtClean="0"/>
              <a:t>Дети </a:t>
            </a:r>
            <a:r>
              <a:rPr lang="ru-RU" dirty="0"/>
              <a:t>с восхищением </a:t>
            </a:r>
            <a:r>
              <a:rPr lang="ru-RU" dirty="0" smtClean="0"/>
              <a:t>наблюдают, </a:t>
            </a:r>
            <a:r>
              <a:rPr lang="ru-RU" dirty="0"/>
              <a:t>как волшебные краски начинают «танцевать», разбегаясь от </a:t>
            </a:r>
            <a:r>
              <a:rPr lang="ru-RU" dirty="0" smtClean="0"/>
              <a:t>ватной палочки… </a:t>
            </a:r>
            <a:r>
              <a:rPr lang="ru-RU" dirty="0"/>
              <a:t>А когда </a:t>
            </a:r>
            <a:r>
              <a:rPr lang="ru-RU" dirty="0" smtClean="0"/>
              <a:t>её </a:t>
            </a:r>
            <a:r>
              <a:rPr lang="ru-RU" dirty="0"/>
              <a:t>убираем – краски продолжают «танцевать»! </a:t>
            </a:r>
          </a:p>
        </p:txBody>
      </p:sp>
      <p:pic>
        <p:nvPicPr>
          <p:cNvPr id="5122" name="Picture 2" descr="C:\Users\User\Desktop\H9mr3sxrS8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23999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LgyHXl5Gc4k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1" y="2276872"/>
            <a:ext cx="4223999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3.Заключительный </a:t>
            </a:r>
            <a:r>
              <a:rPr lang="ru-RU" b="1" dirty="0"/>
              <a:t>этап.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5664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</a:t>
            </a:r>
            <a:r>
              <a:rPr lang="ru-RU" dirty="0" smtClean="0"/>
              <a:t>В </a:t>
            </a:r>
            <a:r>
              <a:rPr lang="ru-RU" dirty="0"/>
              <a:t>чем же секрет фокуса? </a:t>
            </a:r>
            <a:endParaRPr lang="ru-RU" dirty="0" smtClean="0"/>
          </a:p>
          <a:p>
            <a:r>
              <a:rPr lang="ru-RU" dirty="0" smtClean="0"/>
              <a:t>                             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Вывод</a:t>
            </a:r>
            <a:r>
              <a:rPr lang="ru-RU" b="1" dirty="0" smtClean="0"/>
              <a:t>:</a:t>
            </a:r>
            <a:r>
              <a:rPr lang="ru-RU" dirty="0"/>
              <a:t>  Дело в том, что моющее средство вступает в реакцию с молекулами жира в молоке, и, таким образом, приводит их в движение, что способствуют появлению таких красивейших причудливых разноцветных узоров на поверхности </a:t>
            </a:r>
            <a:r>
              <a:rPr lang="ru-RU" dirty="0" smtClean="0"/>
              <a:t>молока!</a:t>
            </a:r>
            <a:endParaRPr lang="ru-RU" dirty="0"/>
          </a:p>
        </p:txBody>
      </p:sp>
      <p:pic>
        <p:nvPicPr>
          <p:cNvPr id="1026" name="Picture 2" descr="F:\diplom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32" y="2348880"/>
            <a:ext cx="2466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Рекомендуемая </a:t>
            </a:r>
            <a:r>
              <a:rPr lang="ru-RU" sz="2800" b="1" i="1" dirty="0" smtClean="0"/>
              <a:t>литература </a:t>
            </a:r>
            <a:r>
              <a:rPr lang="ru-RU" sz="2800" b="1" i="1" dirty="0"/>
              <a:t>для занятий родителей с детьми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616">
            <a:off x="251520" y="1812447"/>
            <a:ext cx="1566170" cy="21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4656"/>
            <a:ext cx="1512168" cy="216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045">
            <a:off x="2611150" y="4437112"/>
            <a:ext cx="1650507" cy="22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5433" r="22579" b="5442"/>
          <a:stretch/>
        </p:blipFill>
        <p:spPr bwMode="auto">
          <a:xfrm rot="318765">
            <a:off x="7107351" y="1255735"/>
            <a:ext cx="1641111" cy="28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9394" r="22528" b="9907"/>
          <a:stretch/>
        </p:blipFill>
        <p:spPr bwMode="auto">
          <a:xfrm>
            <a:off x="395536" y="4437112"/>
            <a:ext cx="1736120" cy="227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50" y="1776363"/>
            <a:ext cx="1597016" cy="2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9999" r="13649" b="6620"/>
          <a:stretch/>
        </p:blipFill>
        <p:spPr bwMode="auto">
          <a:xfrm rot="474108">
            <a:off x="4705074" y="4471674"/>
            <a:ext cx="1728191" cy="220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3644" r="5902" b="8664"/>
          <a:stretch/>
        </p:blipFill>
        <p:spPr bwMode="auto">
          <a:xfrm>
            <a:off x="7070472" y="4471674"/>
            <a:ext cx="1781194" cy="21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149080"/>
            <a:ext cx="7200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</a:p>
          <a:p>
            <a:endParaRPr lang="ru-RU" dirty="0"/>
          </a:p>
          <a:p>
            <a:r>
              <a:rPr lang="ru-RU" dirty="0" smtClean="0"/>
              <a:t>                          Спасибо за внимание!</a:t>
            </a:r>
          </a:p>
          <a:p>
            <a:r>
              <a:rPr lang="ru-RU" dirty="0" smtClean="0"/>
              <a:t>                 Список </a:t>
            </a:r>
            <a:r>
              <a:rPr lang="ru-RU" dirty="0"/>
              <a:t>использованной литературы.</a:t>
            </a:r>
          </a:p>
          <a:p>
            <a:r>
              <a:rPr lang="ru-RU" dirty="0" smtClean="0"/>
              <a:t>     Источник</a:t>
            </a:r>
            <a:r>
              <a:rPr lang="ru-RU" dirty="0"/>
              <a:t>: </a:t>
            </a:r>
            <a:r>
              <a:rPr lang="ru-RU" dirty="0">
                <a:hlinkClick r:id="rId2"/>
              </a:rPr>
              <a:t>http://www.stranamam.ru/post/11149675/</a:t>
            </a:r>
            <a:endParaRPr lang="ru-RU" dirty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</a:t>
            </a:r>
            <a:endParaRPr lang="ru-RU" sz="2800" dirty="0"/>
          </a:p>
        </p:txBody>
      </p:sp>
      <p:pic>
        <p:nvPicPr>
          <p:cNvPr id="1026" name="Picture 2" descr="C:\Users\User\Desktop\hello_html_299f3b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7"/>
            <a:ext cx="4015982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80"/>
          </a:xfrm>
        </p:spPr>
        <p:txBody>
          <a:bodyPr/>
          <a:lstStyle/>
          <a:p>
            <a:r>
              <a:rPr lang="ru-RU" b="1" dirty="0" smtClean="0"/>
              <a:t>            </a:t>
            </a:r>
            <a:r>
              <a:rPr lang="ru-RU" b="1" dirty="0" smtClean="0">
                <a:solidFill>
                  <a:schemeClr val="tx1"/>
                </a:solidFill>
              </a:rPr>
              <a:t>Актуальность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Развитие </a:t>
            </a:r>
            <a:r>
              <a:rPr lang="ru-RU" dirty="0">
                <a:solidFill>
                  <a:schemeClr val="tx1"/>
                </a:solidFill>
              </a:rPr>
              <a:t>познавательной активности у детей дошкольного возраста особенно актуальна на современном этапе, так как она развивает детскую любознательность, пытливость ума и формирует на их основе устойчивые познавательные интересы через исследовательскую деятельность.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Китайская </a:t>
            </a:r>
            <a:r>
              <a:rPr lang="ru-RU" dirty="0">
                <a:solidFill>
                  <a:schemeClr val="tx1"/>
                </a:solidFill>
              </a:rPr>
              <a:t>пословица гласит: «Расскажи – и я забуду, Покажи – и я запомню, Дай попробовать – и я пойму».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298254" cy="369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 и зада</a:t>
            </a:r>
            <a:r>
              <a:rPr lang="ru-RU" b="1" dirty="0" smtClean="0"/>
              <a:t>чи экспериментирования </a:t>
            </a:r>
            <a:r>
              <a:rPr lang="ru-RU" b="1" dirty="0"/>
              <a:t>в детском саду 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i="1" dirty="0" smtClean="0"/>
              <a:t>Цели:</a:t>
            </a:r>
          </a:p>
          <a:p>
            <a:r>
              <a:rPr lang="ru-RU" dirty="0" smtClean="0"/>
              <a:t>1.Формирования </a:t>
            </a:r>
            <a:r>
              <a:rPr lang="ru-RU" dirty="0"/>
              <a:t>основного целостного мировидения </a:t>
            </a:r>
            <a:r>
              <a:rPr lang="ru-RU" dirty="0" smtClean="0"/>
              <a:t>ребенка.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2. Развитие наблюдательности, умение сравнивать, анализировать, </a:t>
            </a:r>
            <a:r>
              <a:rPr lang="ru-RU" dirty="0" smtClean="0"/>
              <a:t>обобщать, умение </a:t>
            </a:r>
            <a:r>
              <a:rPr lang="ru-RU" dirty="0"/>
              <a:t>делать выводы. </a:t>
            </a:r>
            <a:br>
              <a:rPr lang="ru-RU" dirty="0"/>
            </a:br>
            <a:r>
              <a:rPr lang="ru-RU" dirty="0"/>
              <a:t>3. Развитие внимания, зрительной, слуховой чувствительности. </a:t>
            </a:r>
            <a:br>
              <a:rPr lang="ru-RU" dirty="0"/>
            </a:br>
            <a:r>
              <a:rPr lang="ru-RU" dirty="0"/>
              <a:t>4. Создание предпосылок формирования у детей практических и умственных действий.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 Формировать опыт выполнения правил техники безопасности. </a:t>
            </a:r>
            <a:endParaRPr lang="ru-RU" dirty="0" smtClean="0"/>
          </a:p>
          <a:p>
            <a:r>
              <a:rPr lang="ru-RU" b="1" dirty="0" smtClean="0"/>
              <a:t>Познавательные задачи:</a:t>
            </a:r>
          </a:p>
          <a:p>
            <a:r>
              <a:rPr lang="ru-RU" dirty="0" smtClean="0"/>
              <a:t>     Расширение </a:t>
            </a:r>
            <a:r>
              <a:rPr lang="ru-RU" dirty="0"/>
              <a:t>и систематизация элементарных естественнонаучных и экологических представлений детей.</a:t>
            </a:r>
          </a:p>
          <a:p>
            <a:r>
              <a:rPr lang="ru-RU" b="1" dirty="0" smtClean="0"/>
              <a:t>Развивающие задачи:</a:t>
            </a:r>
            <a:endParaRPr lang="ru-RU" b="1" dirty="0"/>
          </a:p>
          <a:p>
            <a:r>
              <a:rPr lang="ru-RU" dirty="0" smtClean="0"/>
              <a:t>     Создание </a:t>
            </a:r>
            <a:r>
              <a:rPr lang="ru-RU" dirty="0"/>
              <a:t>предпосылок формирования практических и умственных действий.</a:t>
            </a:r>
          </a:p>
          <a:p>
            <a:r>
              <a:rPr lang="ru-RU" b="1" dirty="0" smtClean="0"/>
              <a:t>Воспитательные задачи:</a:t>
            </a:r>
            <a:endParaRPr lang="ru-RU" b="1" dirty="0"/>
          </a:p>
          <a:p>
            <a:r>
              <a:rPr lang="ru-RU" dirty="0" smtClean="0"/>
              <a:t>     Стимулировать </a:t>
            </a:r>
            <a:r>
              <a:rPr lang="ru-RU" dirty="0"/>
              <a:t>желание детей экспериментировать.</a:t>
            </a:r>
          </a:p>
          <a:p>
            <a:r>
              <a:rPr lang="ru-RU" dirty="0"/>
              <a:t>Формировать коммуникативные навыки.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50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5" y="371943"/>
            <a:ext cx="8231029" cy="617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7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08911" cy="48245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Молоко </a:t>
            </a:r>
            <a:r>
              <a:rPr lang="ru-RU" dirty="0">
                <a:solidFill>
                  <a:schemeClr val="tx1"/>
                </a:solidFill>
              </a:rPr>
              <a:t>— продукт животного происхождения. </a:t>
            </a:r>
            <a:r>
              <a:rPr lang="ru-RU" dirty="0" smtClean="0">
                <a:solidFill>
                  <a:schemeClr val="tx1"/>
                </a:solidFill>
              </a:rPr>
              <a:t>Считается </a:t>
            </a:r>
            <a:r>
              <a:rPr lang="ru-RU" dirty="0">
                <a:solidFill>
                  <a:schemeClr val="tx1"/>
                </a:solidFill>
              </a:rPr>
              <a:t>не напитком, а едой. Самым популярным в мире видом молока является коровье молоко.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Оно </a:t>
            </a:r>
            <a:r>
              <a:rPr lang="ru-RU" dirty="0">
                <a:solidFill>
                  <a:schemeClr val="tx1"/>
                </a:solidFill>
              </a:rPr>
              <a:t>очень полезно детям, так оно обеспечивает организм практически всеми полезными веществами, необходимыми для роста и развития </a:t>
            </a:r>
            <a:r>
              <a:rPr lang="ru-RU" dirty="0" smtClean="0">
                <a:solidFill>
                  <a:schemeClr val="tx1"/>
                </a:solidFill>
              </a:rPr>
              <a:t>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Молоко </a:t>
            </a:r>
            <a:r>
              <a:rPr lang="ru-RU" dirty="0">
                <a:solidFill>
                  <a:schemeClr val="tx1"/>
                </a:solidFill>
              </a:rPr>
              <a:t>можно есть с ягодами, фруктами и орехами, </a:t>
            </a:r>
            <a:r>
              <a:rPr lang="ru-RU" dirty="0" smtClean="0">
                <a:solidFill>
                  <a:schemeClr val="tx1"/>
                </a:solidFill>
              </a:rPr>
              <a:t>делать </a:t>
            </a:r>
            <a:r>
              <a:rPr lang="ru-RU" dirty="0">
                <a:solidFill>
                  <a:schemeClr val="tx1"/>
                </a:solidFill>
              </a:rPr>
              <a:t>из них молочные пудинги, муссы и другие блюда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Сегодня мы узнаем , как </a:t>
            </a:r>
            <a:r>
              <a:rPr lang="ru-RU" dirty="0">
                <a:solidFill>
                  <a:schemeClr val="tx1"/>
                </a:solidFill>
              </a:rPr>
              <a:t>молоко взаимодействует со средством для мытья </a:t>
            </a:r>
            <a:r>
              <a:rPr lang="ru-RU" dirty="0" smtClean="0">
                <a:solidFill>
                  <a:schemeClr val="tx1"/>
                </a:solidFill>
              </a:rPr>
              <a:t>посуды , </a:t>
            </a:r>
            <a:r>
              <a:rPr lang="ru-RU" dirty="0">
                <a:solidFill>
                  <a:schemeClr val="tx1"/>
                </a:solidFill>
              </a:rPr>
              <a:t>создавая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причудливые картины?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7883035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1.Информационно </a:t>
            </a:r>
            <a:r>
              <a:rPr lang="ru-RU" b="1" dirty="0">
                <a:solidFill>
                  <a:schemeClr val="tx1"/>
                </a:solidFill>
              </a:rPr>
              <a:t>– методический </a:t>
            </a:r>
            <a:r>
              <a:rPr lang="ru-RU" b="1" dirty="0" smtClean="0">
                <a:solidFill>
                  <a:schemeClr val="tx1"/>
                </a:solidFill>
              </a:rPr>
              <a:t>этап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Сбор </a:t>
            </a:r>
            <a:r>
              <a:rPr lang="ru-RU" dirty="0">
                <a:solidFill>
                  <a:schemeClr val="tx1"/>
                </a:solidFill>
              </a:rPr>
              <a:t>и анализ информации.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Организация </a:t>
            </a:r>
            <a:r>
              <a:rPr lang="ru-RU" dirty="0">
                <a:solidFill>
                  <a:schemeClr val="tx1"/>
                </a:solidFill>
              </a:rPr>
              <a:t>предметно-развивающей среды: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Подготовить рабочее </a:t>
            </a:r>
            <a:r>
              <a:rPr lang="ru-RU" dirty="0" smtClean="0">
                <a:solidFill>
                  <a:schemeClr val="tx1"/>
                </a:solidFill>
              </a:rPr>
              <a:t>место.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Обговорить, что будем </a:t>
            </a:r>
            <a:r>
              <a:rPr lang="ru-RU" dirty="0" smtClean="0">
                <a:solidFill>
                  <a:schemeClr val="tx1"/>
                </a:solidFill>
              </a:rPr>
              <a:t>делать.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Приготовить необходимое: </a:t>
            </a:r>
            <a:r>
              <a:rPr lang="ru-RU" dirty="0" smtClean="0">
                <a:solidFill>
                  <a:schemeClr val="tx1"/>
                </a:solidFill>
              </a:rPr>
              <a:t>молоко,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пищевой краситель , ножницы,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жидкое </a:t>
            </a:r>
            <a:r>
              <a:rPr lang="ru-RU" dirty="0">
                <a:solidFill>
                  <a:schemeClr val="tx1"/>
                </a:solidFill>
              </a:rPr>
              <a:t>моющее средство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ватные </a:t>
            </a:r>
            <a:r>
              <a:rPr lang="ru-RU" dirty="0" smtClean="0">
                <a:solidFill>
                  <a:schemeClr val="tx1"/>
                </a:solidFill>
              </a:rPr>
              <a:t>палочки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5jkWDEN6R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5856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Jx3I97ukY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6" y="3675856"/>
            <a:ext cx="4128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2.Практический </a:t>
            </a:r>
            <a:r>
              <a:rPr lang="ru-RU" b="1" dirty="0"/>
              <a:t>этап </a:t>
            </a:r>
            <a:endParaRPr lang="ru-RU" b="1" dirty="0" smtClean="0"/>
          </a:p>
          <a:p>
            <a:r>
              <a:rPr lang="ru-RU" dirty="0" smtClean="0"/>
              <a:t>1. Наливаем </a:t>
            </a:r>
            <a:r>
              <a:rPr lang="ru-RU" dirty="0"/>
              <a:t>молоко в тарелку. Налить нужно таким образом, чтобы дно было полностью </a:t>
            </a:r>
            <a:r>
              <a:rPr lang="ru-RU" dirty="0" smtClean="0"/>
              <a:t>закрыто</a:t>
            </a:r>
            <a:r>
              <a:rPr lang="ru-RU" dirty="0"/>
              <a:t>, иначе опыт не получится. </a:t>
            </a:r>
          </a:p>
          <a:p>
            <a:endParaRPr lang="ru-RU" dirty="0" smtClean="0"/>
          </a:p>
          <a:p>
            <a:r>
              <a:rPr lang="ru-RU" dirty="0" smtClean="0"/>
              <a:t>Дайте молоку некоторое время постоять в тарелочке. Молоко должно быть комнатной температуры, при таком условии опыт будет более зрелищным. А лучше взять сливки.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Mp_-SoZz8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581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KWkM67gi4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84" y="3429000"/>
            <a:ext cx="427200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395536" y="353191"/>
            <a:ext cx="763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</a:t>
            </a:r>
            <a:r>
              <a:rPr lang="ru-RU" dirty="0"/>
              <a:t> В тарелку с молоком добавляем </a:t>
            </a:r>
            <a:r>
              <a:rPr lang="ru-RU" dirty="0" smtClean="0"/>
              <a:t>пищевые  красители </a:t>
            </a:r>
            <a:r>
              <a:rPr lang="ru-RU" dirty="0"/>
              <a:t>разных цветов.</a:t>
            </a:r>
          </a:p>
        </p:txBody>
      </p:sp>
      <p:pic>
        <p:nvPicPr>
          <p:cNvPr id="3074" name="Picture 2" descr="C:\Users\User\Desktop\iUl19uuiow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84" y="3789040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3zQiD_ZPK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9523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7zsK0FJX7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5360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oj54a7i91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84" y="1016299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_ZJ8fxaBv0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59" y="2924944"/>
            <a:ext cx="1728001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3.Берем ватную палочку, </a:t>
            </a:r>
            <a:r>
              <a:rPr lang="ru-RU" dirty="0"/>
              <a:t>окунаем ее в моющее средство, и прикасаемся ею к поверхности молока в самом центре тарелки буквально на 10 секунд. Важно, не нужно перемешивать, только прикосновение..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User\Desktop\P1KJbkZdO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36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1282</TotalTime>
  <Words>284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             Презентация</vt:lpstr>
      <vt:lpstr>            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«Экспериментирование в детском саду»</dc:title>
  <dc:creator>user</dc:creator>
  <cp:lastModifiedBy>User</cp:lastModifiedBy>
  <cp:revision>153</cp:revision>
  <dcterms:created xsi:type="dcterms:W3CDTF">2016-09-26T13:50:19Z</dcterms:created>
  <dcterms:modified xsi:type="dcterms:W3CDTF">2019-12-04T19:07:57Z</dcterms:modified>
</cp:coreProperties>
</file>